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75" r:id="rId2"/>
    <p:sldId id="260" r:id="rId3"/>
    <p:sldId id="377" r:id="rId4"/>
    <p:sldId id="430" r:id="rId5"/>
    <p:sldId id="429" r:id="rId6"/>
    <p:sldId id="378" r:id="rId7"/>
    <p:sldId id="393" r:id="rId8"/>
    <p:sldId id="395" r:id="rId9"/>
    <p:sldId id="396" r:id="rId10"/>
    <p:sldId id="394" r:id="rId11"/>
    <p:sldId id="398" r:id="rId12"/>
    <p:sldId id="399" r:id="rId13"/>
    <p:sldId id="400" r:id="rId14"/>
    <p:sldId id="401" r:id="rId15"/>
    <p:sldId id="402" r:id="rId16"/>
    <p:sldId id="397" r:id="rId17"/>
    <p:sldId id="403" r:id="rId18"/>
    <p:sldId id="404" r:id="rId19"/>
    <p:sldId id="405" r:id="rId20"/>
    <p:sldId id="407" r:id="rId21"/>
    <p:sldId id="406" r:id="rId22"/>
    <p:sldId id="408" r:id="rId23"/>
    <p:sldId id="409" r:id="rId24"/>
    <p:sldId id="411" r:id="rId25"/>
    <p:sldId id="410" r:id="rId26"/>
    <p:sldId id="412" r:id="rId27"/>
    <p:sldId id="414" r:id="rId28"/>
    <p:sldId id="415" r:id="rId29"/>
    <p:sldId id="416" r:id="rId30"/>
    <p:sldId id="417" r:id="rId31"/>
    <p:sldId id="418" r:id="rId32"/>
    <p:sldId id="420" r:id="rId33"/>
    <p:sldId id="421" r:id="rId34"/>
    <p:sldId id="423" r:id="rId35"/>
    <p:sldId id="424" r:id="rId36"/>
    <p:sldId id="433" r:id="rId37"/>
    <p:sldId id="425" r:id="rId38"/>
    <p:sldId id="426" r:id="rId39"/>
    <p:sldId id="427" r:id="rId40"/>
    <p:sldId id="428" r:id="rId41"/>
    <p:sldId id="431" r:id="rId42"/>
    <p:sldId id="432" r:id="rId43"/>
    <p:sldId id="434" r:id="rId44"/>
    <p:sldId id="436" r:id="rId45"/>
    <p:sldId id="435" r:id="rId46"/>
    <p:sldId id="437" r:id="rId47"/>
    <p:sldId id="438" r:id="rId48"/>
    <p:sldId id="43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65" d="100"/>
          <a:sy n="65" d="100"/>
        </p:scale>
        <p:origin x="5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9770v1.pdf" TargetMode="External"/><Relationship Id="rId2" Type="http://schemas.openxmlformats.org/officeDocument/2006/relationships/hyperlink" Target="https://scikit-image.org/docs/stable/api/skimage.feature.html#skimage.feature.match_templ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50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5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325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o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08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4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write this relationship in terms of a cross product, eliminating the scale factor 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Makes sense,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 r="-870" b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33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Rewrite the projection matrix relationship in terms of vectors,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:r>
                  <a:rPr lang="en-US" b="1" i="1" dirty="0"/>
                  <a:t>x</a:t>
                </a:r>
                <a:r>
                  <a:rPr lang="en-US" dirty="0"/>
                  <a:t>, and </a:t>
                </a:r>
                <a:r>
                  <a:rPr lang="en-US" b="1" i="1" dirty="0"/>
                  <a:t>X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7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many independent equations do we have?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Find </a:t>
                </a:r>
                <a:r>
                  <a:rPr lang="en-US" i="1" dirty="0"/>
                  <a:t>-x</a:t>
                </a:r>
                <a:r>
                  <a:rPr lang="en-US" dirty="0"/>
                  <a:t> times first line plus </a:t>
                </a:r>
                <a:r>
                  <a:rPr lang="en-US" i="1" dirty="0"/>
                  <a:t>-y</a:t>
                </a:r>
                <a:r>
                  <a:rPr lang="en-US" dirty="0"/>
                  <a:t> times the second line: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The third row is linearly dependent on the first two, which leaves: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third row is linearly dependent on the first two: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Which gives a system of linear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matching points, </a:t>
                </a:r>
                <a:r>
                  <a:rPr lang="en-US" b="1" i="1" dirty="0"/>
                  <a:t>x</a:t>
                </a:r>
                <a:r>
                  <a:rPr lang="en-US" dirty="0"/>
                  <a:t> and </a:t>
                </a:r>
                <a:r>
                  <a:rPr lang="en-US" b="1" i="1" dirty="0"/>
                  <a:t>x’</a:t>
                </a:r>
                <a:r>
                  <a:rPr lang="en-US" dirty="0"/>
                  <a:t>, we can write the linear system of equations: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 solve this system with SVD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25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slowly seeing the impact of deep NN models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2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4338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find matching points between the left and right images </a:t>
                </a:r>
              </a:p>
              <a:p>
                <a:r>
                  <a:rPr lang="en-US" dirty="0"/>
                  <a:t>Find </a:t>
                </a:r>
                <a:r>
                  <a:rPr lang="en-US" dirty="0" err="1"/>
                  <a:t>epipolar</a:t>
                </a:r>
                <a:r>
                  <a:rPr lang="en-US" dirty="0"/>
                  <a:t> line using the </a:t>
                </a:r>
                <a:r>
                  <a:rPr lang="en-US" b="1" dirty="0"/>
                  <a:t>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Essential matrix maps point to line 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dirty="0"/>
                  <a:t> essential matrix using </a:t>
                </a:r>
                <a:r>
                  <a:rPr lang="en-US" dirty="0" err="1"/>
                  <a:t>epipolar</a:t>
                </a:r>
                <a:r>
                  <a:rPr lang="en-US" dirty="0"/>
                  <a:t> geometry</a:t>
                </a:r>
              </a:p>
              <a:p>
                <a:r>
                  <a:rPr lang="en-US" dirty="0"/>
                  <a:t>Recall an </a:t>
                </a:r>
                <a:r>
                  <a:rPr lang="en-US" dirty="0" err="1"/>
                  <a:t>homography</a:t>
                </a:r>
                <a:r>
                  <a:rPr lang="en-US" dirty="0"/>
                  <a:t> maps a point to a point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433832"/>
              </a:xfrm>
              <a:blipFill>
                <a:blip r:embed="rId2"/>
                <a:stretch>
                  <a:fillRect l="-1217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Find </a:t>
                </a:r>
                <a:r>
                  <a:rPr lang="en-US" dirty="0" err="1"/>
                  <a:t>epipolar</a:t>
                </a:r>
                <a:r>
                  <a:rPr lang="en-US" dirty="0"/>
                  <a:t> line using the </a:t>
                </a:r>
                <a:r>
                  <a:rPr lang="en-US" b="1" dirty="0"/>
                  <a:t>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Now,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so the dot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And,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8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Start with translation vector along the baseline, </a:t>
                </a:r>
                <a:r>
                  <a:rPr lang="en-US" b="1" i="1" dirty="0"/>
                  <a:t>t</a:t>
                </a:r>
              </a:p>
              <a:p>
                <a:r>
                  <a:rPr lang="en-US" dirty="0"/>
                  <a:t>And rotation matrix, </a:t>
                </a:r>
                <a:r>
                  <a:rPr lang="en-US" b="1" dirty="0"/>
                  <a:t>R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Write the rigid motion transformation between image planes: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/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blipFill>
                <a:blip r:embed="rId14"/>
                <a:stretch>
                  <a:fillRect l="-2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45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The rigid motion transformation between image planes: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And, </a:t>
                </a:r>
                <a:r>
                  <a:rPr lang="en-US" b="1" i="1" dirty="0"/>
                  <a:t>x</a:t>
                </a:r>
                <a:r>
                  <a:rPr lang="en-US" dirty="0"/>
                  <a:t>, </a:t>
                </a:r>
                <a:r>
                  <a:rPr lang="en-US" b="1" i="1" dirty="0"/>
                  <a:t>x</a:t>
                </a:r>
                <a:r>
                  <a:rPr lang="en-US" dirty="0"/>
                  <a:t>’ and </a:t>
                </a:r>
                <a:r>
                  <a:rPr lang="en-US" b="1" i="1" dirty="0"/>
                  <a:t>t</a:t>
                </a:r>
                <a:r>
                  <a:rPr lang="en-US" dirty="0"/>
                  <a:t> are </a:t>
                </a:r>
                <a:r>
                  <a:rPr lang="en-US" b="1" dirty="0"/>
                  <a:t>all coplanar</a:t>
                </a:r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perpendicular to the </a:t>
                </a:r>
                <a:r>
                  <a:rPr lang="en-US" dirty="0" err="1"/>
                  <a:t>epipoplar</a:t>
                </a:r>
                <a:r>
                  <a:rPr lang="en-US" dirty="0"/>
                  <a:t> plane: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/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blipFill>
                <a:blip r:embed="rId14"/>
                <a:stretch>
                  <a:fillRect l="-2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0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Putting all this together: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the permutation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the cross product: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84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Let’s summarize the key properties of the essential matrix, starting with the </a:t>
                </a:r>
                <a:r>
                  <a:rPr lang="en-US" b="1" dirty="0" err="1"/>
                  <a:t>Longuet</a:t>
                </a:r>
                <a:r>
                  <a:rPr lang="en-US" b="1" dirty="0"/>
                  <a:t>-Higgins equation</a:t>
                </a:r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Relationships for the </a:t>
                </a:r>
                <a:r>
                  <a:rPr lang="en-US" dirty="0" err="1"/>
                  <a:t>epipolar</a:t>
                </a:r>
                <a:r>
                  <a:rPr lang="en-US" dirty="0"/>
                  <a:t> lines: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And, for the </a:t>
                </a:r>
                <a:r>
                  <a:rPr lang="en-US" dirty="0" err="1"/>
                  <a:t>epipodes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Notice that all these relationships are expressed in </a:t>
                </a:r>
                <a:r>
                  <a:rPr lang="en-US" b="1" dirty="0"/>
                  <a:t>2-D camera coordinates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3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essential matrix expressed in </a:t>
                </a:r>
                <a:r>
                  <a:rPr lang="en-US" b="1" dirty="0"/>
                  <a:t>2-D camera coordinates</a:t>
                </a:r>
              </a:p>
              <a:p>
                <a:r>
                  <a:rPr lang="en-US" dirty="0"/>
                  <a:t>Essential matrix maps </a:t>
                </a:r>
                <a:r>
                  <a:rPr lang="en-US" b="1" dirty="0"/>
                  <a:t>extrinsic parameters</a:t>
                </a:r>
              </a:p>
              <a:p>
                <a:r>
                  <a:rPr lang="en-US" dirty="0"/>
                  <a:t>Essential matrix assumes that the </a:t>
                </a:r>
                <a:r>
                  <a:rPr lang="en-US" b="1" dirty="0"/>
                  <a:t>intrinsic matrix </a:t>
                </a:r>
                <a:r>
                  <a:rPr lang="en-US" dirty="0"/>
                  <a:t>of the cameras are an identity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But real-world cameras do not have identity intrinsic matrix: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The intrinsic matrix transforms image point coordinates,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to camera point coordinates,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fundamental matrix defines transformation in camera point coordinates</a:t>
                </a:r>
              </a:p>
              <a:p>
                <a:r>
                  <a:rPr lang="en-US" dirty="0"/>
                  <a:t>Use intrinsic matrix to transform between coordinate systems 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  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Relationship between  can be written in camera point coordinates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In terms of the fundamental matrix: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1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Fundamental matrix uses the same geometry and has identical properties to the 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And,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Relationships for the </a:t>
                </a:r>
                <a:r>
                  <a:rPr lang="en-US" dirty="0" err="1"/>
                  <a:t>epipolar</a:t>
                </a:r>
                <a:r>
                  <a:rPr lang="en-US" dirty="0"/>
                  <a:t> lines: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And, for the </a:t>
                </a:r>
                <a:r>
                  <a:rPr lang="en-US" dirty="0" err="1"/>
                  <a:t>epipodes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4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solve for the parameters of the fundamental matrix in real-world coordinates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then find the essential matrix, </a:t>
                </a:r>
                <a:r>
                  <a:rPr lang="en-US" b="1" i="1" dirty="0"/>
                  <a:t>E</a:t>
                </a:r>
                <a:r>
                  <a:rPr lang="en-US" dirty="0"/>
                  <a:t>, given the intrinsic matrix, </a:t>
                </a:r>
                <a:r>
                  <a:rPr lang="en-US" b="1" i="1" dirty="0"/>
                  <a:t>K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23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solve for the parameters of the fundamental matrix in real-world coordinates 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use matching points to solve for </a:t>
                </a:r>
                <a:r>
                  <a:rPr lang="en-US" b="1" i="1" dirty="0"/>
                  <a:t>F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For each pair of matching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write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One pair of matching points gives 1 equation</a:t>
                </a:r>
              </a:p>
              <a:p>
                <a:r>
                  <a:rPr lang="en-US" dirty="0"/>
                  <a:t>We must solve for 8 degrees of freedom</a:t>
                </a:r>
              </a:p>
              <a:p>
                <a:r>
                  <a:rPr lang="en-US" dirty="0"/>
                  <a:t>Leads to the </a:t>
                </a:r>
                <a:r>
                  <a:rPr lang="en-US" b="1" dirty="0"/>
                  <a:t>8-point algorithm – </a:t>
                </a:r>
                <a:r>
                  <a:rPr lang="en-US" dirty="0"/>
                  <a:t>solve with a minimum of 8 matching points</a:t>
                </a: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9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  <a:endParaRPr lang="en-US" b="1" dirty="0"/>
              </a:p>
              <a:p>
                <a:r>
                  <a:rPr lang="en-US" dirty="0"/>
                  <a:t>For m matching points, we can write the equation: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 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 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 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 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0" i="1" smtClean="0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7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𝑓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8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𝑓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9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043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534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</a:p>
              <a:p>
                <a:r>
                  <a:rPr lang="en-US" dirty="0"/>
                  <a:t>Need to solve this </a:t>
                </a:r>
                <a:r>
                  <a:rPr lang="en-US" b="1" dirty="0"/>
                  <a:t>homogeneous equation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For L2 (Euclidean) norms, find solution: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with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i="1" dirty="0"/>
                  <a:t>U</a:t>
                </a:r>
                <a:r>
                  <a:rPr lang="en-US" i="1" dirty="0"/>
                  <a:t> = </a:t>
                </a:r>
                <a:r>
                  <a:rPr lang="en-US" dirty="0"/>
                  <a:t>left singular vectors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diagonal matrix of singular values </a:t>
                </a:r>
              </a:p>
              <a:p>
                <a:pPr lvl="1"/>
                <a:r>
                  <a:rPr lang="en-US" b="1" i="1" dirty="0"/>
                  <a:t>V</a:t>
                </a:r>
                <a:r>
                  <a:rPr lang="en-US" i="1" dirty="0"/>
                  <a:t> =</a:t>
                </a:r>
                <a:r>
                  <a:rPr lang="en-US" dirty="0"/>
                  <a:t> right singular vectors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</a:p>
              <a:p>
                <a:r>
                  <a:rPr lang="en-US" dirty="0"/>
                  <a:t>For L2 (Euclidean) norms, find solution: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with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Projection by </a:t>
                </a:r>
                <a:r>
                  <a:rPr lang="en-US" b="1" i="1" dirty="0"/>
                  <a:t>F</a:t>
                </a:r>
                <a:r>
                  <a:rPr lang="en-US" dirty="0"/>
                  <a:t> is onto a 2-D image plane  </a:t>
                </a:r>
              </a:p>
              <a:p>
                <a:r>
                  <a:rPr lang="en-US" dirty="0"/>
                  <a:t>Want rank 2 projection, using first two singular values,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i="1" dirty="0"/>
              </a:p>
              <a:p>
                <a:pPr marL="0" indent="0">
                  <a:buNone/>
                </a:pPr>
                <a:endParaRPr lang="en-US" b="1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361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9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5897944" y="33938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97257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62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789301" y="2133600"/>
            <a:ext cx="3976101" cy="4428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Disparity, </a:t>
            </a:r>
            <a:r>
              <a:rPr lang="en-US" i="1" dirty="0"/>
              <a:t>d</a:t>
            </a:r>
            <a:r>
              <a:rPr lang="en-US" dirty="0"/>
              <a:t>, is proportional to the baseline, </a:t>
            </a:r>
            <a:r>
              <a:rPr lang="en-US" i="1" dirty="0"/>
              <a:t>b</a:t>
            </a:r>
            <a:endParaRPr lang="en-US" dirty="0"/>
          </a:p>
          <a:p>
            <a:r>
              <a:rPr lang="en-US" dirty="0"/>
              <a:t>Sufficient baseline is required to accurately estimate Z</a:t>
            </a:r>
          </a:p>
          <a:p>
            <a:r>
              <a:rPr lang="en-US" dirty="0"/>
              <a:t>Disparity, d, is inversely proportional to Z</a:t>
            </a:r>
          </a:p>
          <a:p>
            <a:r>
              <a:rPr lang="en-US" dirty="0"/>
              <a:t>Nearer distances are estimated more accurately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8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lien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0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matching pixel pairs?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Many methods are used for </a:t>
            </a:r>
            <a:r>
              <a:rPr lang="en-US" sz="2400" b="1" dirty="0">
                <a:hlinkClick r:id="rId2"/>
              </a:rPr>
              <a:t>template matching</a:t>
            </a:r>
            <a:endParaRPr lang="en-US" sz="2400" dirty="0"/>
          </a:p>
          <a:p>
            <a:r>
              <a:rPr lang="en-US" sz="2400" dirty="0"/>
              <a:t>Locally scaled sum of absolute differences (LSSAD), normalized cross correlation, etc.</a:t>
            </a:r>
          </a:p>
          <a:p>
            <a:r>
              <a:rPr lang="en-US" sz="2400" dirty="0"/>
              <a:t>Is a speed-accuracy trade-off</a:t>
            </a:r>
          </a:p>
          <a:p>
            <a:r>
              <a:rPr lang="en-US" sz="2400" dirty="0"/>
              <a:t>State of the art moving to CNN architectures, e.g. </a:t>
            </a:r>
            <a:r>
              <a:rPr lang="en-US" sz="2400" dirty="0" err="1">
                <a:hlinkClick r:id="rId3"/>
              </a:rPr>
              <a:t>Shamsafar</a:t>
            </a:r>
            <a:r>
              <a:rPr lang="en-US" sz="2400" dirty="0">
                <a:hlinkClick r:id="rId3"/>
              </a:rPr>
              <a:t>, et. al., 2021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9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horizontal </a:t>
            </a:r>
            <a:r>
              <a:rPr lang="en-US" dirty="0" err="1"/>
              <a:t>epipolar</a:t>
            </a:r>
            <a:r>
              <a:rPr lang="en-US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dirty="0" err="1"/>
                  <a:t>Epipolar</a:t>
                </a:r>
                <a:r>
                  <a:rPr lang="en-US" dirty="0"/>
                  <a:t> lines are image plane</a:t>
                </a:r>
              </a:p>
              <a:p>
                <a:r>
                  <a:rPr lang="en-US" dirty="0" err="1"/>
                  <a:t>Epipode</a:t>
                </a:r>
                <a:r>
                  <a:rPr lang="en-US" dirty="0"/>
                  <a:t> is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392744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Baseline is coplanar and horizontal: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182914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 essential matrix –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and adjust for intrinsic camera properties,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Rotate right camera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, to align with camera coordinates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Rectify the left camera by rotation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epipode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Scale both images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196" t="-6648" b="-7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190476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Perform SVD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Define a permutation matrix: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After a lot of algebra we find there are two solutions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𝑼𝑾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𝑼𝑾</m:t>
                      </m:r>
                      <m: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5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Perform SVD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Two solutions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𝑼𝑾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𝑼𝑾</m:t>
                      </m:r>
                      <m: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Are a total of 4 possible solutions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Need to pick the one with the image planes in front of the camera centers! 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8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set the </a:t>
                </a:r>
                <a:r>
                  <a:rPr lang="en-US" dirty="0" err="1"/>
                  <a:t>epipode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 with epipode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 err="1"/>
                  <a:t>epipode</a:t>
                </a:r>
                <a:r>
                  <a:rPr lang="en-US" dirty="0"/>
                  <a:t> is along the translation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, with unit norm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orthogonal to each other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0 norm</a:t>
                </a:r>
                <a:endParaRPr lang="en-US" b="1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Summary</a:t>
            </a:r>
            <a:endParaRPr lang="en-US" dirty="0"/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r>
              <a:rPr lang="en-US" dirty="0"/>
              <a:t>Properties of the essential matrix</a:t>
            </a:r>
          </a:p>
          <a:p>
            <a:r>
              <a:rPr lang="en-US" dirty="0"/>
              <a:t>Solving for the fundamental matrix </a:t>
            </a:r>
          </a:p>
          <a:p>
            <a:r>
              <a:rPr lang="en-US" dirty="0"/>
              <a:t>Stereo depth estimation </a:t>
            </a:r>
          </a:p>
          <a:p>
            <a:r>
              <a:rPr lang="en-US" dirty="0"/>
              <a:t>Rectification of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r>
              <a:rPr lang="en-US" dirty="0"/>
              <a:t>Properties of the essential matrix</a:t>
            </a:r>
          </a:p>
          <a:p>
            <a:r>
              <a:rPr lang="en-US" dirty="0"/>
              <a:t>Solving for the fundamental matrix </a:t>
            </a:r>
          </a:p>
          <a:p>
            <a:r>
              <a:rPr lang="en-US" dirty="0"/>
              <a:t>Stereo depth estimation </a:t>
            </a:r>
          </a:p>
          <a:p>
            <a:r>
              <a:rPr lang="en-US" dirty="0"/>
              <a:t>Rectification of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</a:t>
            </a:r>
          </a:p>
          <a:p>
            <a:pPr lvl="1"/>
            <a:r>
              <a:rPr lang="en-US" dirty="0"/>
              <a:t>See    for details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pPr lvl="1"/>
            <a:r>
              <a:rPr lang="en-US" dirty="0"/>
              <a:t>We focus on 2 camera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system of model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Linear Algebra Review: Vector Cross Product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107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vector cross product </a:t>
            </a:r>
            <a:r>
              <a:rPr lang="en-US" dirty="0"/>
              <a:t>is essential to solving 3-D projection problem </a:t>
            </a:r>
          </a:p>
          <a:p>
            <a:pPr marL="0" indent="0">
              <a:buNone/>
            </a:pPr>
            <a:r>
              <a:rPr lang="en-US" sz="2400" dirty="0"/>
              <a:t>Cross product of two vectors is perpendicular to both vectors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879499-BFD0-4846-9054-62A216C7A716}"/>
              </a:ext>
            </a:extLst>
          </p:cNvPr>
          <p:cNvSpPr/>
          <p:nvPr/>
        </p:nvSpPr>
        <p:spPr>
          <a:xfrm rot="17013990" flipH="1">
            <a:off x="904919" y="3318219"/>
            <a:ext cx="3132692" cy="3267749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CE7368-8AA9-4A04-9829-442D8B355BF0}"/>
              </a:ext>
            </a:extLst>
          </p:cNvPr>
          <p:cNvCxnSpPr>
            <a:cxnSpLocks/>
          </p:cNvCxnSpPr>
          <p:nvPr/>
        </p:nvCxnSpPr>
        <p:spPr>
          <a:xfrm flipH="1" flipV="1">
            <a:off x="2008095" y="2518591"/>
            <a:ext cx="49306" cy="188707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A95578-DC84-424C-A611-D55563EB2035}"/>
              </a:ext>
            </a:extLst>
          </p:cNvPr>
          <p:cNvCxnSpPr>
            <a:cxnSpLocks/>
          </p:cNvCxnSpPr>
          <p:nvPr/>
        </p:nvCxnSpPr>
        <p:spPr>
          <a:xfrm>
            <a:off x="2032748" y="4437038"/>
            <a:ext cx="1911723" cy="1344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9062A7-C5BE-4E5E-B66A-B773D40F86EC}"/>
              </a:ext>
            </a:extLst>
          </p:cNvPr>
          <p:cNvCxnSpPr>
            <a:cxnSpLocks/>
          </p:cNvCxnSpPr>
          <p:nvPr/>
        </p:nvCxnSpPr>
        <p:spPr>
          <a:xfrm flipH="1">
            <a:off x="1483659" y="4437038"/>
            <a:ext cx="573742" cy="157778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E05CA8-6180-4752-9091-C72747C143F5}"/>
                  </a:ext>
                </a:extLst>
              </p:cNvPr>
              <p:cNvSpPr txBox="1"/>
              <p:nvPr/>
            </p:nvSpPr>
            <p:spPr>
              <a:xfrm>
                <a:off x="1716743" y="2129970"/>
                <a:ext cx="1658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E05CA8-6180-4752-9091-C72747C1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743" y="2129970"/>
                <a:ext cx="16584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FA72F3-A551-4DD9-948C-23541D42AC65}"/>
                  </a:ext>
                </a:extLst>
              </p:cNvPr>
              <p:cNvSpPr txBox="1"/>
              <p:nvPr/>
            </p:nvSpPr>
            <p:spPr>
              <a:xfrm>
                <a:off x="1618925" y="564439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FA72F3-A551-4DD9-948C-23541D42A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925" y="5644398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C36706-A476-4221-ADFB-FACF05492199}"/>
                  </a:ext>
                </a:extLst>
              </p:cNvPr>
              <p:cNvSpPr txBox="1"/>
              <p:nvPr/>
            </p:nvSpPr>
            <p:spPr>
              <a:xfrm>
                <a:off x="3560579" y="4571509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C36706-A476-4221-ADFB-FACF0549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79" y="4571509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l="-6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84BC60-50FC-4798-A568-55C45E75D7F4}"/>
                  </a:ext>
                </a:extLst>
              </p:cNvPr>
              <p:cNvSpPr txBox="1"/>
              <p:nvPr/>
            </p:nvSpPr>
            <p:spPr>
              <a:xfrm>
                <a:off x="6465998" y="2460813"/>
                <a:ext cx="3596885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84BC60-50FC-4798-A568-55C45E75D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8" y="2460813"/>
                <a:ext cx="3596885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6C3A2-AA62-4FB6-AD8B-0C9B44FF6A9A}"/>
                  </a:ext>
                </a:extLst>
              </p:cNvPr>
              <p:cNvSpPr txBox="1"/>
              <p:nvPr/>
            </p:nvSpPr>
            <p:spPr>
              <a:xfrm>
                <a:off x="6465998" y="3943996"/>
                <a:ext cx="45336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If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/>
                  <a:t>, then: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6C3A2-AA62-4FB6-AD8B-0C9B44FF6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8" y="3943996"/>
                <a:ext cx="4533695" cy="461665"/>
              </a:xfrm>
              <a:prstGeom prst="rect">
                <a:avLst/>
              </a:prstGeom>
              <a:blipFill>
                <a:blip r:embed="rId6"/>
                <a:stretch>
                  <a:fillRect l="-215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5D61CD-D8DA-422E-AD83-0F68F9198E69}"/>
                  </a:ext>
                </a:extLst>
              </p:cNvPr>
              <p:cNvSpPr txBox="1"/>
              <p:nvPr/>
            </p:nvSpPr>
            <p:spPr>
              <a:xfrm>
                <a:off x="6465997" y="4654988"/>
                <a:ext cx="4533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Contrast with dot product</a:t>
                </a:r>
                <a:r>
                  <a:rPr lang="en-US" sz="2400" b="0" dirty="0"/>
                  <a:t> ,</a:t>
                </a:r>
              </a:p>
              <a:p>
                <a:r>
                  <a:rPr lang="en-US" sz="2400" dirty="0"/>
                  <a:t>if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/>
                  <a:t>, then: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5D61CD-D8DA-422E-AD83-0F68F9198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7" y="4654988"/>
                <a:ext cx="4533695" cy="1200329"/>
              </a:xfrm>
              <a:prstGeom prst="rect">
                <a:avLst/>
              </a:prstGeom>
              <a:blipFill>
                <a:blip r:embed="rId7"/>
                <a:stretch>
                  <a:fillRect l="-215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96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Linear Algebra Review: Vector Cross Product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0515600" cy="5593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vector cross product </a:t>
                </a:r>
                <a:r>
                  <a:rPr lang="en-US" dirty="0"/>
                  <a:t>is essential to solving 3-D projection problem </a:t>
                </a:r>
              </a:p>
              <a:p>
                <a:r>
                  <a:rPr lang="en-US" sz="2400" dirty="0"/>
                  <a:t>Two common ways to write the cross product</a:t>
                </a:r>
              </a:p>
              <a:p>
                <a:r>
                  <a:rPr lang="en-US" sz="2400" dirty="0"/>
                  <a:t>In terms of component-wise multiplication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in terms of multiplication with a permutation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0s on diagonal ensure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0s on diagonal enforce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0515600" cy="5593469"/>
              </a:xfrm>
              <a:blipFill>
                <a:blip r:embed="rId2"/>
                <a:stretch>
                  <a:fillRect l="-1159" t="-174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07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2589</Words>
  <Application>Microsoft Office PowerPoint</Application>
  <PresentationFormat>Widescreen</PresentationFormat>
  <Paragraphs>597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Stereo Vision Problem </vt:lpstr>
      <vt:lpstr>Linear Algebra Review: Vector Cross Product  </vt:lpstr>
      <vt:lpstr>Linear Algebra Review: Vector Cross Product  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Projections to Camera Coordinates</vt:lpstr>
      <vt:lpstr>3-D Computer Vision</vt:lpstr>
      <vt:lpstr>3-D Computer Vision</vt:lpstr>
      <vt:lpstr>3-D Computer Vision</vt:lpstr>
      <vt:lpstr>3-D Computer Vision</vt:lpstr>
      <vt:lpstr>Finding Matching Points</vt:lpstr>
      <vt:lpstr>Finding Matching Points</vt:lpstr>
      <vt:lpstr>Finding Matching Points</vt:lpstr>
      <vt:lpstr>The Essential Matrix</vt:lpstr>
      <vt:lpstr>The Essential Matrix</vt:lpstr>
      <vt:lpstr>The Essential Matrix</vt:lpstr>
      <vt:lpstr>The Essential Matrix</vt:lpstr>
      <vt:lpstr>The Essential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Stereo Depth Estimation</vt:lpstr>
      <vt:lpstr>Stereo Depth Estimation</vt:lpstr>
      <vt:lpstr>Stereo Depth Estimation</vt:lpstr>
      <vt:lpstr>Stereo Depth Estimation</vt:lpstr>
      <vt:lpstr>Stereo Depth Estimation</vt:lpstr>
      <vt:lpstr>Stereo Depth Estimation</vt:lpstr>
      <vt:lpstr>Rectification of images </vt:lpstr>
      <vt:lpstr>Rectification of images </vt:lpstr>
      <vt:lpstr>Rectification of images </vt:lpstr>
      <vt:lpstr>Rectification of images </vt:lpstr>
      <vt:lpstr>Rectification of images </vt:lpstr>
      <vt:lpstr>Rectification of images </vt:lpstr>
      <vt:lpstr>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197</cp:revision>
  <dcterms:created xsi:type="dcterms:W3CDTF">2022-04-24T20:15:20Z</dcterms:created>
  <dcterms:modified xsi:type="dcterms:W3CDTF">2022-04-28T18:53:10Z</dcterms:modified>
</cp:coreProperties>
</file>